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691813" cy="7559675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DE1FF-18F5-4A0A-8DAF-6AEB83C94110}" v="2" dt="2026-02-05T12:14:17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0"/>
    <p:restoredTop sz="94663"/>
  </p:normalViewPr>
  <p:slideViewPr>
    <p:cSldViewPr snapToGrid="0" showGuides="1">
      <p:cViewPr varScale="1">
        <p:scale>
          <a:sx n="82" d="100"/>
          <a:sy n="82" d="100"/>
        </p:scale>
        <p:origin x="1099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ta Braun" userId="4dcf19aa-b151-452b-ad16-4f4945abe38a" providerId="ADAL" clId="{736DE1FF-18F5-4A0A-8DAF-6AEB83C94110}"/>
    <pc:docChg chg="undo custSel modSld">
      <pc:chgData name="Gitta Braun" userId="4dcf19aa-b151-452b-ad16-4f4945abe38a" providerId="ADAL" clId="{736DE1FF-18F5-4A0A-8DAF-6AEB83C94110}" dt="2026-02-05T12:18:23.779" v="1253" actId="207"/>
      <pc:docMkLst>
        <pc:docMk/>
      </pc:docMkLst>
      <pc:sldChg chg="addSp delSp modSp mod">
        <pc:chgData name="Gitta Braun" userId="4dcf19aa-b151-452b-ad16-4f4945abe38a" providerId="ADAL" clId="{736DE1FF-18F5-4A0A-8DAF-6AEB83C94110}" dt="2026-02-05T12:18:23.779" v="1253" actId="207"/>
        <pc:sldMkLst>
          <pc:docMk/>
          <pc:sldMk cId="3623854708" sldId="256"/>
        </pc:sldMkLst>
        <pc:spChg chg="add mod">
          <ac:chgData name="Gitta Braun" userId="4dcf19aa-b151-452b-ad16-4f4945abe38a" providerId="ADAL" clId="{736DE1FF-18F5-4A0A-8DAF-6AEB83C94110}" dt="2026-02-05T12:16:27.519" v="1239" actId="20577"/>
          <ac:spMkLst>
            <pc:docMk/>
            <pc:sldMk cId="3623854708" sldId="256"/>
            <ac:spMk id="3" creationId="{D271CBBA-A676-3C69-1A05-EE5402CAEAF6}"/>
          </ac:spMkLst>
        </pc:spChg>
        <pc:spChg chg="add mod">
          <ac:chgData name="Gitta Braun" userId="4dcf19aa-b151-452b-ad16-4f4945abe38a" providerId="ADAL" clId="{736DE1FF-18F5-4A0A-8DAF-6AEB83C94110}" dt="2026-02-05T12:15:36.863" v="1215" actId="255"/>
          <ac:spMkLst>
            <pc:docMk/>
            <pc:sldMk cId="3623854708" sldId="256"/>
            <ac:spMk id="4" creationId="{9D956D4E-51F2-FEC7-55AA-E7D07C975BD8}"/>
          </ac:spMkLst>
        </pc:spChg>
        <pc:spChg chg="mod">
          <ac:chgData name="Gitta Braun" userId="4dcf19aa-b151-452b-ad16-4f4945abe38a" providerId="ADAL" clId="{736DE1FF-18F5-4A0A-8DAF-6AEB83C94110}" dt="2026-02-05T08:54:15.114" v="49" actId="20577"/>
          <ac:spMkLst>
            <pc:docMk/>
            <pc:sldMk cId="3623854708" sldId="256"/>
            <ac:spMk id="7" creationId="{1025BE87-F135-BCAA-560B-51FF821D784F}"/>
          </ac:spMkLst>
        </pc:spChg>
        <pc:spChg chg="mod">
          <ac:chgData name="Gitta Braun" userId="4dcf19aa-b151-452b-ad16-4f4945abe38a" providerId="ADAL" clId="{736DE1FF-18F5-4A0A-8DAF-6AEB83C94110}" dt="2026-02-05T12:18:23.779" v="1253" actId="207"/>
          <ac:spMkLst>
            <pc:docMk/>
            <pc:sldMk cId="3623854708" sldId="256"/>
            <ac:spMk id="9" creationId="{E0E5D6E5-E17F-13A2-18F4-0788F7E3633C}"/>
          </ac:spMkLst>
        </pc:spChg>
        <pc:spChg chg="mod">
          <ac:chgData name="Gitta Braun" userId="4dcf19aa-b151-452b-ad16-4f4945abe38a" providerId="ADAL" clId="{736DE1FF-18F5-4A0A-8DAF-6AEB83C94110}" dt="2026-02-05T08:58:08.388" v="185" actId="6549"/>
          <ac:spMkLst>
            <pc:docMk/>
            <pc:sldMk cId="3623854708" sldId="256"/>
            <ac:spMk id="12" creationId="{136DDF92-F0A5-F095-561C-DD42F86FE913}"/>
          </ac:spMkLst>
        </pc:spChg>
        <pc:spChg chg="mod">
          <ac:chgData name="Gitta Braun" userId="4dcf19aa-b151-452b-ad16-4f4945abe38a" providerId="ADAL" clId="{736DE1FF-18F5-4A0A-8DAF-6AEB83C94110}" dt="2026-02-05T12:17:09.045" v="1250" actId="1076"/>
          <ac:spMkLst>
            <pc:docMk/>
            <pc:sldMk cId="3623854708" sldId="256"/>
            <ac:spMk id="13" creationId="{98CFB8CD-AF74-E446-D2AD-2AD6EE9DB900}"/>
          </ac:spMkLst>
        </pc:spChg>
        <pc:spChg chg="mod">
          <ac:chgData name="Gitta Braun" userId="4dcf19aa-b151-452b-ad16-4f4945abe38a" providerId="ADAL" clId="{736DE1FF-18F5-4A0A-8DAF-6AEB83C94110}" dt="2026-02-05T12:17:49.224" v="1251" actId="255"/>
          <ac:spMkLst>
            <pc:docMk/>
            <pc:sldMk cId="3623854708" sldId="256"/>
            <ac:spMk id="14" creationId="{95156C1D-A254-E7F9-8008-1BD72109142F}"/>
          </ac:spMkLst>
        </pc:spChg>
        <pc:spChg chg="mod">
          <ac:chgData name="Gitta Braun" userId="4dcf19aa-b151-452b-ad16-4f4945abe38a" providerId="ADAL" clId="{736DE1FF-18F5-4A0A-8DAF-6AEB83C94110}" dt="2026-02-05T12:13:35.446" v="1146" actId="948"/>
          <ac:spMkLst>
            <pc:docMk/>
            <pc:sldMk cId="3623854708" sldId="256"/>
            <ac:spMk id="16" creationId="{AB630F0D-7898-53DC-81D5-9D63E9E73CF5}"/>
          </ac:spMkLst>
        </pc:spChg>
        <pc:spChg chg="mod">
          <ac:chgData name="Gitta Braun" userId="4dcf19aa-b151-452b-ad16-4f4945abe38a" providerId="ADAL" clId="{736DE1FF-18F5-4A0A-8DAF-6AEB83C94110}" dt="2026-02-05T12:13:59.572" v="1149" actId="1076"/>
          <ac:spMkLst>
            <pc:docMk/>
            <pc:sldMk cId="3623854708" sldId="256"/>
            <ac:spMk id="20" creationId="{29699590-E138-C155-B5B0-1B9F665138CA}"/>
          </ac:spMkLst>
        </pc:spChg>
        <pc:picChg chg="del mod">
          <ac:chgData name="Gitta Braun" userId="4dcf19aa-b151-452b-ad16-4f4945abe38a" providerId="ADAL" clId="{736DE1FF-18F5-4A0A-8DAF-6AEB83C94110}" dt="2026-02-05T09:07:10.299" v="830" actId="478"/>
          <ac:picMkLst>
            <pc:docMk/>
            <pc:sldMk cId="3623854708" sldId="256"/>
            <ac:picMk id="5" creationId="{07E10037-E74E-33EB-B33B-D29DB73A4A1A}"/>
          </ac:picMkLst>
        </pc:picChg>
        <pc:picChg chg="mod">
          <ac:chgData name="Gitta Braun" userId="4dcf19aa-b151-452b-ad16-4f4945abe38a" providerId="ADAL" clId="{736DE1FF-18F5-4A0A-8DAF-6AEB83C94110}" dt="2026-02-05T12:13:49.748" v="1148" actId="1076"/>
          <ac:picMkLst>
            <pc:docMk/>
            <pc:sldMk cId="3623854708" sldId="256"/>
            <ac:picMk id="43" creationId="{B6C19FC5-07C3-2490-930D-1672C30FAE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84" y="2194839"/>
            <a:ext cx="3367727" cy="84701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2300"/>
              </a:lnSpc>
              <a:defRPr sz="2000" b="1" spc="0" baseline="0">
                <a:solidFill>
                  <a:schemeClr val="accent1"/>
                </a:solidFill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38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54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Myriad Pro Cond" panose="020B0706030403020204" pitchFamily="34" charset="0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Myriad Pro Cond" panose="020B0706030403020204" pitchFamily="34" charset="0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Myriad Pro Cond" panose="020B0706030403020204" pitchFamily="34" charset="0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Myriad Pro Cond" panose="020B0706030403020204" pitchFamily="34" charset="0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Myriad Pro Cond" panose="020B0706030403020204" pitchFamily="34" charset="0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Myriad Pro Cond" panose="020B0706030403020204" pitchFamily="34" charset="0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rafik 40" descr="Ein Bild, das Kreis enthält.&#10;&#10;Automatisch generierte Beschreibung">
            <a:extLst>
              <a:ext uri="{FF2B5EF4-FFF2-40B4-BE49-F238E27FC236}">
                <a16:creationId xmlns:a16="http://schemas.microsoft.com/office/drawing/2014/main" id="{6C7801FD-0839-B379-4B68-9B30A517F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56" y="4244096"/>
            <a:ext cx="3217295" cy="3253120"/>
          </a:xfrm>
          <a:prstGeom prst="rect">
            <a:avLst/>
          </a:prstGeom>
        </p:spPr>
      </p:pic>
      <p:pic>
        <p:nvPicPr>
          <p:cNvPr id="43" name="Grafik 42" descr="Ein Bild, das gelb, orange, Bernstein enthält.&#10;&#10;Automatisch generierte Beschreibung">
            <a:extLst>
              <a:ext uri="{FF2B5EF4-FFF2-40B4-BE49-F238E27FC236}">
                <a16:creationId xmlns:a16="http://schemas.microsoft.com/office/drawing/2014/main" id="{B6C19FC5-07C3-2490-930D-1672C30FA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251" y="0"/>
            <a:ext cx="6897561" cy="75565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0AD5E74-3B50-80F0-A5ED-053C19B78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355" y="1870548"/>
            <a:ext cx="3367727" cy="1288985"/>
          </a:xfrm>
        </p:spPr>
        <p:txBody>
          <a:bodyPr>
            <a:noAutofit/>
          </a:bodyPr>
          <a:lstStyle/>
          <a:p>
            <a:r>
              <a:rPr lang="de-DE" b="1" spc="0" dirty="0">
                <a:effectLst/>
              </a:rPr>
              <a:t>EINLADUNG</a:t>
            </a:r>
            <a:br>
              <a:rPr lang="de-DE" b="1" spc="0" dirty="0">
                <a:effectLst/>
              </a:rPr>
            </a:br>
            <a:r>
              <a:rPr lang="de-DE" sz="1800" b="0" spc="0" dirty="0">
                <a:effectLst/>
              </a:rPr>
              <a:t>zur </a:t>
            </a:r>
            <a:r>
              <a:rPr lang="de-DE" sz="1800" spc="0" dirty="0">
                <a:effectLst/>
              </a:rPr>
              <a:t>Frühjahrs-Tagun</a:t>
            </a:r>
            <a:r>
              <a:rPr lang="de-DE" sz="1800" dirty="0"/>
              <a:t>g</a:t>
            </a:r>
            <a:r>
              <a:rPr lang="de-DE" sz="1800" spc="0" dirty="0">
                <a:effectLst/>
              </a:rPr>
              <a:t>-Mitgliederversammlung</a:t>
            </a:r>
            <a:br>
              <a:rPr lang="de-DE" sz="1800" b="0" spc="0" dirty="0">
                <a:effectLst/>
              </a:rPr>
            </a:br>
            <a:r>
              <a:rPr lang="de-DE" sz="1800" b="0" spc="0" dirty="0">
                <a:effectLst/>
              </a:rPr>
              <a:t>am </a:t>
            </a:r>
            <a:r>
              <a:rPr lang="de-DE" sz="1800" spc="0" dirty="0">
                <a:effectLst/>
              </a:rPr>
              <a:t>25.</a:t>
            </a:r>
            <a:r>
              <a:rPr lang="de-DE" sz="1800" b="0" spc="0" dirty="0">
                <a:effectLst/>
              </a:rPr>
              <a:t>/</a:t>
            </a:r>
            <a:r>
              <a:rPr lang="de-DE" sz="1800" spc="0" dirty="0">
                <a:effectLst/>
              </a:rPr>
              <a:t>26. März 2026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025BE87-F135-BCAA-560B-51FF821D784F}"/>
              </a:ext>
            </a:extLst>
          </p:cNvPr>
          <p:cNvSpPr txBox="1"/>
          <p:nvPr/>
        </p:nvSpPr>
        <p:spPr>
          <a:xfrm>
            <a:off x="207193" y="3327826"/>
            <a:ext cx="2678748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de-DE" sz="1000" b="1" dirty="0">
                <a:effectLst/>
                <a:latin typeface="Helvetica" pitchFamily="2" charset="0"/>
              </a:rPr>
              <a:t>Veranstaltungsort:</a:t>
            </a:r>
          </a:p>
          <a:p>
            <a:pPr>
              <a:lnSpc>
                <a:spcPts val="1200"/>
              </a:lnSpc>
            </a:pPr>
            <a:r>
              <a:rPr lang="de-DE" sz="900" b="1" dirty="0">
                <a:solidFill>
                  <a:schemeClr val="accent1"/>
                </a:solidFill>
                <a:latin typeface="Helvetica" pitchFamily="2" charset="0"/>
              </a:rPr>
              <a:t>Parkhotel Pforzheim</a:t>
            </a:r>
          </a:p>
          <a:p>
            <a:pPr>
              <a:lnSpc>
                <a:spcPts val="1200"/>
              </a:lnSpc>
            </a:pPr>
            <a:r>
              <a:rPr lang="de-DE" sz="900" b="1" dirty="0" err="1">
                <a:solidFill>
                  <a:schemeClr val="accent1"/>
                </a:solidFill>
                <a:latin typeface="Helvetica" pitchFamily="2" charset="0"/>
              </a:rPr>
              <a:t>Deimlingstraße</a:t>
            </a:r>
            <a:r>
              <a:rPr lang="de-DE" sz="900" b="1" dirty="0">
                <a:solidFill>
                  <a:schemeClr val="accent1"/>
                </a:solidFill>
                <a:latin typeface="Helvetica" pitchFamily="2" charset="0"/>
              </a:rPr>
              <a:t> 32</a:t>
            </a:r>
            <a:br>
              <a:rPr lang="de-DE" sz="900" b="1" dirty="0">
                <a:solidFill>
                  <a:schemeClr val="accent1"/>
                </a:solidFill>
                <a:latin typeface="Helvetica" pitchFamily="2" charset="0"/>
              </a:rPr>
            </a:br>
            <a:r>
              <a:rPr lang="de-DE" sz="900" b="1" dirty="0">
                <a:solidFill>
                  <a:schemeClr val="accent1"/>
                </a:solidFill>
                <a:latin typeface="Helvetica" pitchFamily="2" charset="0"/>
              </a:rPr>
              <a:t>75175 Pforzheim</a:t>
            </a:r>
          </a:p>
          <a:p>
            <a:pPr>
              <a:lnSpc>
                <a:spcPts val="1200"/>
              </a:lnSpc>
            </a:pPr>
            <a:r>
              <a:rPr lang="de-DE" sz="900" b="1" dirty="0">
                <a:solidFill>
                  <a:schemeClr val="accent1"/>
                </a:solidFill>
                <a:latin typeface="Helvetica" pitchFamily="2" charset="0"/>
              </a:rPr>
              <a:t>www.parkhotel-pforzheim.de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0E5D6E5-E17F-13A2-18F4-0788F7E3633C}"/>
              </a:ext>
            </a:extLst>
          </p:cNvPr>
          <p:cNvSpPr txBox="1"/>
          <p:nvPr/>
        </p:nvSpPr>
        <p:spPr>
          <a:xfrm>
            <a:off x="217355" y="4380112"/>
            <a:ext cx="3262425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000" b="1" dirty="0">
                <a:latin typeface="Helvetica" pitchFamily="2" charset="0"/>
              </a:rPr>
              <a:t>Kosten:</a:t>
            </a:r>
            <a:endParaRPr lang="de-DE" sz="1000" dirty="0">
              <a:effectLst/>
              <a:latin typeface="Helvetica" pitchFamily="2" charset="0"/>
            </a:endParaRPr>
          </a:p>
          <a:p>
            <a:r>
              <a:rPr lang="de-DE" sz="900" dirty="0">
                <a:effectLst/>
                <a:latin typeface="Helvetica" pitchFamily="2" charset="0"/>
              </a:rPr>
              <a:t>Der Kostenbeitrag beträgt 75 Euro</a:t>
            </a:r>
            <a:br>
              <a:rPr lang="de-DE" sz="900" dirty="0">
                <a:effectLst/>
                <a:latin typeface="Helvetica" pitchFamily="2" charset="0"/>
              </a:rPr>
            </a:br>
            <a:r>
              <a:rPr lang="de-DE" sz="900" dirty="0">
                <a:effectLst/>
                <a:latin typeface="Helvetica" pitchFamily="2" charset="0"/>
              </a:rPr>
              <a:t>pro Teilnehmer*in, inkl. Tagungsverpflegung.</a:t>
            </a:r>
            <a:br>
              <a:rPr lang="de-DE" sz="900" dirty="0">
                <a:effectLst/>
                <a:latin typeface="Helvetica" pitchFamily="2" charset="0"/>
              </a:rPr>
            </a:br>
            <a:br>
              <a:rPr lang="de-DE" sz="900" dirty="0">
                <a:effectLst/>
                <a:latin typeface="Helvetica" pitchFamily="2" charset="0"/>
              </a:rPr>
            </a:br>
            <a:endParaRPr lang="de-DE" sz="900" dirty="0">
              <a:effectLst/>
              <a:latin typeface="Helvetica" pitchFamily="2" charset="0"/>
            </a:endParaRPr>
          </a:p>
          <a:p>
            <a:pPr>
              <a:spcAft>
                <a:spcPts val="300"/>
              </a:spcAft>
            </a:pPr>
            <a:r>
              <a:rPr lang="de-DE" sz="1000" b="1" dirty="0">
                <a:latin typeface="Helvetica" pitchFamily="2" charset="0"/>
              </a:rPr>
              <a:t>Übernachtung:</a:t>
            </a:r>
            <a:br>
              <a:rPr lang="de-DE" sz="1000" b="1" dirty="0">
                <a:latin typeface="Helvetica" pitchFamily="2" charset="0"/>
              </a:rPr>
            </a:br>
            <a:r>
              <a:rPr lang="de-DE" sz="900" dirty="0">
                <a:latin typeface="Helvetica" pitchFamily="2" charset="0"/>
              </a:rPr>
              <a:t>Parkhotel Pforzheim</a:t>
            </a:r>
            <a:br>
              <a:rPr lang="de-DE" sz="900" dirty="0">
                <a:latin typeface="Helvetica" pitchFamily="2" charset="0"/>
              </a:rPr>
            </a:br>
            <a:br>
              <a:rPr lang="de-DE" sz="900" dirty="0">
                <a:latin typeface="Helvetica" pitchFamily="2" charset="0"/>
              </a:rPr>
            </a:br>
            <a:br>
              <a:rPr lang="de-DE" sz="900" dirty="0">
                <a:latin typeface="Helvetica" pitchFamily="2" charset="0"/>
              </a:rPr>
            </a:br>
            <a:br>
              <a:rPr lang="de-DE" sz="900" dirty="0">
                <a:latin typeface="Helvetica" pitchFamily="2" charset="0"/>
              </a:rPr>
            </a:br>
            <a:r>
              <a:rPr lang="de-DE" sz="1000" b="1" dirty="0">
                <a:latin typeface="Helvetica" pitchFamily="2" charset="0"/>
              </a:rPr>
              <a:t>Für Anmeldung </a:t>
            </a:r>
            <a:r>
              <a:rPr lang="de-DE" sz="1000" b="1" dirty="0">
                <a:solidFill>
                  <a:srgbClr val="FF0000"/>
                </a:solidFill>
                <a:latin typeface="Helvetica" pitchFamily="2" charset="0"/>
              </a:rPr>
              <a:t>und Zimmerreservierung bitte</a:t>
            </a:r>
            <a:br>
              <a:rPr lang="de-DE" sz="1000" b="1" dirty="0">
                <a:solidFill>
                  <a:srgbClr val="FF0000"/>
                </a:solidFill>
                <a:latin typeface="Helvetica" pitchFamily="2" charset="0"/>
              </a:rPr>
            </a:br>
            <a:r>
              <a:rPr lang="de-DE" sz="1000" b="1" dirty="0">
                <a:solidFill>
                  <a:srgbClr val="FF0000"/>
                </a:solidFill>
                <a:latin typeface="Helvetica" pitchFamily="2" charset="0"/>
              </a:rPr>
              <a:t>das beigefügte Formular verwenden:</a:t>
            </a:r>
          </a:p>
          <a:p>
            <a:pPr>
              <a:spcAft>
                <a:spcPts val="300"/>
              </a:spcAft>
            </a:pPr>
            <a:r>
              <a:rPr lang="de-DE" sz="900" dirty="0">
                <a:latin typeface="Helvetica" pitchFamily="2" charset="0"/>
              </a:rPr>
              <a:t>Anmeldeschluss:  2. März 2026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55BCA62-1D6E-F474-01F1-9CC154D850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07193" y="127275"/>
            <a:ext cx="2755900" cy="1427162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36DDF92-F0A5-F095-561C-DD42F86FE913}"/>
              </a:ext>
            </a:extLst>
          </p:cNvPr>
          <p:cNvSpPr txBox="1"/>
          <p:nvPr/>
        </p:nvSpPr>
        <p:spPr>
          <a:xfrm>
            <a:off x="4126601" y="221775"/>
            <a:ext cx="2790576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1" dirty="0">
                <a:effectLst/>
                <a:latin typeface="Helvetica" pitchFamily="2" charset="0"/>
              </a:rPr>
              <a:t>Mittwoch, 25. März 2026</a:t>
            </a:r>
            <a:br>
              <a:rPr lang="de-DE" sz="1600" b="1" dirty="0">
                <a:effectLst/>
                <a:latin typeface="Helvetica" pitchFamily="2" charset="0"/>
              </a:rPr>
            </a:br>
            <a:br>
              <a:rPr lang="de-DE" sz="1200" b="1" dirty="0">
                <a:effectLst/>
                <a:latin typeface="Helvetica" pitchFamily="2" charset="0"/>
              </a:rPr>
            </a:br>
            <a:r>
              <a:rPr lang="de-DE" sz="1400" b="1" dirty="0">
                <a:effectLst/>
                <a:latin typeface="Helvetica" pitchFamily="2" charset="0"/>
              </a:rPr>
              <a:t>Beiratssitzung</a:t>
            </a:r>
          </a:p>
          <a:p>
            <a:pPr>
              <a:spcBef>
                <a:spcPts val="600"/>
              </a:spcBef>
            </a:pPr>
            <a:r>
              <a:rPr lang="de-DE" sz="1100" dirty="0">
                <a:effectLst/>
                <a:latin typeface="Helvetica" pitchFamily="2" charset="0"/>
              </a:rPr>
              <a:t>Der Beirat trifft sich von </a:t>
            </a:r>
            <a:r>
              <a:rPr lang="de-DE" sz="1100" b="1" dirty="0">
                <a:effectLst/>
                <a:latin typeface="Helvetica" pitchFamily="2" charset="0"/>
              </a:rPr>
              <a:t>14 bis 16 U</a:t>
            </a:r>
            <a:r>
              <a:rPr lang="de-DE" sz="1100" dirty="0">
                <a:effectLst/>
                <a:latin typeface="Helvetica" pitchFamily="2" charset="0"/>
              </a:rPr>
              <a:t>hr </a:t>
            </a:r>
            <a:br>
              <a:rPr lang="de-DE" sz="1100" dirty="0">
                <a:effectLst/>
                <a:latin typeface="Helvetica" pitchFamily="2" charset="0"/>
              </a:rPr>
            </a:br>
            <a:r>
              <a:rPr lang="de-DE" sz="1100" dirty="0">
                <a:effectLst/>
                <a:latin typeface="Helvetica" pitchFamily="2" charset="0"/>
              </a:rPr>
              <a:t>im Raum Dachgarten des Tagungshotels. </a:t>
            </a:r>
          </a:p>
          <a:p>
            <a:pPr>
              <a:spcBef>
                <a:spcPts val="600"/>
              </a:spcBef>
            </a:pPr>
            <a:r>
              <a:rPr lang="de-DE" sz="1100" dirty="0">
                <a:effectLst/>
                <a:latin typeface="Helvetica" pitchFamily="2" charset="0"/>
              </a:rPr>
              <a:t>Die Tagesordnung hierfür erhalten die Teilnehmenden mit separater Post.</a:t>
            </a:r>
          </a:p>
          <a:p>
            <a:endParaRPr lang="de-DE" sz="1000" dirty="0">
              <a:effectLst/>
              <a:latin typeface="Helvetica" pitchFamily="2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8CFB8CD-AF74-E446-D2AD-2AD6EE9DB900}"/>
              </a:ext>
            </a:extLst>
          </p:cNvPr>
          <p:cNvSpPr txBox="1"/>
          <p:nvPr/>
        </p:nvSpPr>
        <p:spPr>
          <a:xfrm>
            <a:off x="4126601" y="6667445"/>
            <a:ext cx="2837436" cy="630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200" b="1" dirty="0">
                <a:latin typeface="Helvetica" pitchFamily="2" charset="0"/>
              </a:rPr>
              <a:t>Im Anschluss, ab 19 Uhr</a:t>
            </a:r>
          </a:p>
          <a:p>
            <a:r>
              <a:rPr lang="de-DE" sz="1200" dirty="0">
                <a:effectLst/>
                <a:latin typeface="Helvetica" pitchFamily="2" charset="0"/>
              </a:rPr>
              <a:t>Gemeinsames Abendessen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im Hotel-Restaurant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5156C1D-A254-E7F9-8008-1BD72109142F}"/>
              </a:ext>
            </a:extLst>
          </p:cNvPr>
          <p:cNvSpPr txBox="1"/>
          <p:nvPr/>
        </p:nvSpPr>
        <p:spPr>
          <a:xfrm>
            <a:off x="7363326" y="221775"/>
            <a:ext cx="3048276" cy="1138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1" dirty="0">
                <a:effectLst/>
                <a:latin typeface="Helvetica" pitchFamily="2" charset="0"/>
              </a:rPr>
              <a:t>Donnerstag, 26. März 2026</a:t>
            </a:r>
          </a:p>
          <a:p>
            <a:r>
              <a:rPr lang="de-DE" sz="1400" dirty="0">
                <a:effectLst/>
                <a:latin typeface="Helvetica" pitchFamily="2" charset="0"/>
              </a:rPr>
              <a:t>9 bis 16 Uhr</a:t>
            </a:r>
          </a:p>
          <a:p>
            <a:br>
              <a:rPr lang="de-DE" sz="1200" dirty="0">
                <a:effectLst/>
                <a:latin typeface="Helvetica" pitchFamily="2" charset="0"/>
              </a:rPr>
            </a:br>
            <a:endParaRPr lang="de-DE" sz="1200" dirty="0">
              <a:effectLst/>
              <a:latin typeface="Helvetica" pitchFamily="2" charset="0"/>
            </a:endParaRPr>
          </a:p>
          <a:p>
            <a:r>
              <a:rPr lang="de-DE" b="1" dirty="0">
                <a:effectLst/>
                <a:latin typeface="Helvetica" pitchFamily="2" charset="0"/>
              </a:rPr>
              <a:t>Mitgliederversammlung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B630F0D-7898-53DC-81D5-9D63E9E73CF5}"/>
              </a:ext>
            </a:extLst>
          </p:cNvPr>
          <p:cNvSpPr txBox="1"/>
          <p:nvPr/>
        </p:nvSpPr>
        <p:spPr>
          <a:xfrm>
            <a:off x="7361524" y="1469926"/>
            <a:ext cx="3056981" cy="40626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u="sng" dirty="0">
                <a:effectLst/>
                <a:latin typeface="Helvetica" pitchFamily="2" charset="0"/>
              </a:rPr>
              <a:t>Das Wichtigste in Kurzform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de-DE" sz="1200" dirty="0">
              <a:latin typeface="Helvetica" pitchFamily="2" charset="0"/>
            </a:endParaRP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Jahresbericht 2025 des Vorstandes und der Fachreferent*in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latin typeface="Helvetica" pitchFamily="2" charset="0"/>
              </a:rPr>
              <a:t>Haushalt 2025 (E/A zum 31.12.2025)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latin typeface="Helvetica" pitchFamily="2" charset="0"/>
              </a:rPr>
              <a:t>Nachtrags-Haushaltsplan 2026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Neuwahlen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- Vorstand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- Delegierte ??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- Kassenprüfer*innen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latin typeface="Helvetica" pitchFamily="2" charset="0"/>
              </a:rPr>
              <a:t>Verabschiedung von Uta Hohberg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Satzungsänderung</a:t>
            </a:r>
            <a:endParaRPr lang="de-DE" sz="1200" dirty="0">
              <a:latin typeface="Helvetica" pitchFamily="2" charset="0"/>
            </a:endParaRP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Berichte aus den VPK-Arbeitsgruppen</a:t>
            </a:r>
            <a:endParaRPr lang="de-DE" sz="1200" dirty="0">
              <a:latin typeface="Helvetica" pitchFamily="2" charset="0"/>
            </a:endParaRP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Berichte aus den Gremien und aus dem Bundesverband</a:t>
            </a:r>
          </a:p>
          <a:p>
            <a:pPr marL="171450" indent="-1714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sz="1200" dirty="0">
                <a:effectLst/>
                <a:latin typeface="Helvetica" pitchFamily="2" charset="0"/>
              </a:rPr>
              <a:t>Verschiedenes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-Terminplanung 2026</a:t>
            </a:r>
            <a:endParaRPr lang="de-DE" sz="900" dirty="0">
              <a:effectLst/>
              <a:latin typeface="Helvetica" pitchFamily="2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9699590-E138-C155-B5B0-1B9F665138CA}"/>
              </a:ext>
            </a:extLst>
          </p:cNvPr>
          <p:cNvSpPr txBox="1"/>
          <p:nvPr/>
        </p:nvSpPr>
        <p:spPr>
          <a:xfrm>
            <a:off x="7361524" y="5806269"/>
            <a:ext cx="27139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 dirty="0">
                <a:effectLst/>
                <a:latin typeface="Helvetica" pitchFamily="2" charset="0"/>
              </a:rPr>
              <a:t>Ca. 16 Uhr</a:t>
            </a:r>
            <a:br>
              <a:rPr lang="de-DE" sz="1200" dirty="0">
                <a:effectLst/>
                <a:latin typeface="Helvetica" pitchFamily="2" charset="0"/>
              </a:rPr>
            </a:br>
            <a:r>
              <a:rPr lang="de-DE" sz="1200" dirty="0">
                <a:effectLst/>
                <a:latin typeface="Helvetica" pitchFamily="2" charset="0"/>
              </a:rPr>
              <a:t>Ende der Veranstaltung</a:t>
            </a:r>
            <a:endParaRPr lang="de-DE" sz="1000" dirty="0">
              <a:effectLst/>
              <a:latin typeface="Helvetica" pitchFamily="2" charset="0"/>
            </a:endParaRPr>
          </a:p>
        </p:txBody>
      </p: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4C8CBD4A-9107-1175-A53A-052167C2B9D0}"/>
              </a:ext>
            </a:extLst>
          </p:cNvPr>
          <p:cNvGrpSpPr/>
          <p:nvPr/>
        </p:nvGrpSpPr>
        <p:grpSpPr>
          <a:xfrm>
            <a:off x="3887655" y="285458"/>
            <a:ext cx="118947" cy="7274217"/>
            <a:chOff x="3809598" y="285458"/>
            <a:chExt cx="118947" cy="7274217"/>
          </a:xfrm>
        </p:grpSpPr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7103C9E1-39F2-9A0C-A44F-257D128A49AB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71" y="345688"/>
              <a:ext cx="0" cy="72139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A58B171-A1DE-2632-D0C3-C15AF41B4699}"/>
                </a:ext>
              </a:extLst>
            </p:cNvPr>
            <p:cNvSpPr/>
            <p:nvPr/>
          </p:nvSpPr>
          <p:spPr>
            <a:xfrm>
              <a:off x="3809598" y="285458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3CC775E-8FB7-790D-3A98-DA84F8EA4A20}"/>
                </a:ext>
              </a:extLst>
            </p:cNvPr>
            <p:cNvSpPr/>
            <p:nvPr/>
          </p:nvSpPr>
          <p:spPr>
            <a:xfrm>
              <a:off x="3809598" y="1152000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49A6D26-978B-630F-90BC-FADF2D37662C}"/>
                </a:ext>
              </a:extLst>
            </p:cNvPr>
            <p:cNvSpPr/>
            <p:nvPr/>
          </p:nvSpPr>
          <p:spPr>
            <a:xfrm>
              <a:off x="3809598" y="5904000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CFE70F30-B3EA-3B4F-8FE4-627C75A85D26}"/>
              </a:ext>
            </a:extLst>
          </p:cNvPr>
          <p:cNvGrpSpPr/>
          <p:nvPr/>
        </p:nvGrpSpPr>
        <p:grpSpPr>
          <a:xfrm>
            <a:off x="7071283" y="-46866"/>
            <a:ext cx="118947" cy="5968838"/>
            <a:chOff x="6982053" y="-35398"/>
            <a:chExt cx="118947" cy="5968838"/>
          </a:xfrm>
        </p:grpSpPr>
        <p:cxnSp>
          <p:nvCxnSpPr>
            <p:cNvPr id="32" name="Gerade Verbindung 31">
              <a:extLst>
                <a:ext uri="{FF2B5EF4-FFF2-40B4-BE49-F238E27FC236}">
                  <a16:creationId xmlns:a16="http://schemas.microsoft.com/office/drawing/2014/main" id="{D1F73965-01C2-8904-8A15-AF2548C69E3B}"/>
                </a:ext>
              </a:extLst>
            </p:cNvPr>
            <p:cNvCxnSpPr>
              <a:cxnSpLocks/>
            </p:cNvCxnSpPr>
            <p:nvPr/>
          </p:nvCxnSpPr>
          <p:spPr>
            <a:xfrm>
              <a:off x="7041526" y="-35398"/>
              <a:ext cx="0" cy="596883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E26C45D-9CDD-BC9D-3B03-815A0EC43BF5}"/>
                </a:ext>
              </a:extLst>
            </p:cNvPr>
            <p:cNvSpPr/>
            <p:nvPr/>
          </p:nvSpPr>
          <p:spPr>
            <a:xfrm>
              <a:off x="6982053" y="283506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9E79B39-8B26-242A-9B15-9627396C7060}"/>
                </a:ext>
              </a:extLst>
            </p:cNvPr>
            <p:cNvSpPr/>
            <p:nvPr/>
          </p:nvSpPr>
          <p:spPr>
            <a:xfrm>
              <a:off x="6982053" y="1163468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82D66FE-FBF6-5949-EFAB-F63CB8C4DF02}"/>
                </a:ext>
              </a:extLst>
            </p:cNvPr>
            <p:cNvSpPr/>
            <p:nvPr/>
          </p:nvSpPr>
          <p:spPr>
            <a:xfrm>
              <a:off x="6982053" y="5735468"/>
              <a:ext cx="118947" cy="1189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D271CBBA-A676-3C69-1A05-EE5402CAEAF6}"/>
              </a:ext>
            </a:extLst>
          </p:cNvPr>
          <p:cNvSpPr txBox="1"/>
          <p:nvPr/>
        </p:nvSpPr>
        <p:spPr>
          <a:xfrm>
            <a:off x="4118423" y="2745725"/>
            <a:ext cx="2837436" cy="36317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200" b="1" dirty="0">
                <a:latin typeface="Helvetica" pitchFamily="2" charset="0"/>
              </a:rPr>
              <a:t>17 bis 19 Uhr  </a:t>
            </a:r>
            <a:br>
              <a:rPr lang="de-DE" sz="1400" b="1" dirty="0">
                <a:latin typeface="Helvetica" pitchFamily="2" charset="0"/>
              </a:rPr>
            </a:br>
            <a:r>
              <a:rPr lang="de-DE" sz="1400" b="1" dirty="0">
                <a:latin typeface="Helvetica" pitchFamily="2" charset="0"/>
              </a:rPr>
              <a:t>Fachvortrag</a:t>
            </a:r>
          </a:p>
          <a:p>
            <a:pPr>
              <a:spcAft>
                <a:spcPts val="600"/>
              </a:spcAft>
            </a:pPr>
            <a:r>
              <a:rPr lang="de-DE" sz="1100" b="1" dirty="0">
                <a:latin typeface="Helvetica" pitchFamily="2" charset="0"/>
              </a:rPr>
              <a:t>„Resilienz: Zwischen Helfen um jeden Preis – ohne sich selbst zu verlieren“</a:t>
            </a:r>
          </a:p>
          <a:p>
            <a:pPr algn="just"/>
            <a:r>
              <a:rPr lang="de-DE" sz="1100" b="1" dirty="0">
                <a:latin typeface="Helvetica" pitchFamily="2" charset="0"/>
              </a:rPr>
              <a:t>Wilfried </a:t>
            </a:r>
            <a:r>
              <a:rPr lang="de-DE" sz="1100" b="1" dirty="0" err="1">
                <a:latin typeface="Helvetica" pitchFamily="2" charset="0"/>
              </a:rPr>
              <a:t>Veeser</a:t>
            </a:r>
            <a:r>
              <a:rPr lang="de-DE" sz="1100" dirty="0">
                <a:latin typeface="Helvetica" pitchFamily="2" charset="0"/>
              </a:rPr>
              <a:t>, Pfarrer i.R. und fachlicher Leiter der Bildungsinitiative für Seelsorge und Lebensberatung, hat sich auf die Entwicklung von Resilienz spezialisiert.</a:t>
            </a:r>
          </a:p>
          <a:p>
            <a:pPr algn="just"/>
            <a:br>
              <a:rPr lang="de-DE" sz="1100" dirty="0">
                <a:latin typeface="Helvetica" pitchFamily="2" charset="0"/>
              </a:rPr>
            </a:br>
            <a:r>
              <a:rPr lang="de-DE" sz="1100" dirty="0">
                <a:latin typeface="Helvetica" pitchFamily="2" charset="0"/>
              </a:rPr>
              <a:t>Er arbeitet seit über 30 Jahren mit Menschen in Krisensituationen und bietet systematische Unterstützung für diejenigen, die sich nachhaltig verändern wollen.</a:t>
            </a:r>
          </a:p>
          <a:p>
            <a:pPr algn="just"/>
            <a:r>
              <a:rPr lang="de-DE" sz="1100" dirty="0">
                <a:latin typeface="Helvetica" pitchFamily="2" charset="0"/>
              </a:rPr>
              <a:t> </a:t>
            </a:r>
            <a:br>
              <a:rPr lang="de-DE" sz="1100" dirty="0">
                <a:latin typeface="Helvetica" pitchFamily="2" charset="0"/>
              </a:rPr>
            </a:br>
            <a:r>
              <a:rPr lang="de-DE" sz="1100" dirty="0" err="1">
                <a:latin typeface="Helvetica" pitchFamily="2" charset="0"/>
              </a:rPr>
              <a:t>Veeser</a:t>
            </a:r>
            <a:r>
              <a:rPr lang="de-DE" sz="1100" dirty="0">
                <a:latin typeface="Helvetica" pitchFamily="2" charset="0"/>
              </a:rPr>
              <a:t> betont, dass die Erwartungen an sich selbst oft die Menschen belasten und dass man sich nicht zu sehr unter Druck setzen sollte.</a:t>
            </a:r>
          </a:p>
          <a:p>
            <a:pPr algn="just"/>
            <a:br>
              <a:rPr lang="de-DE" sz="1100" dirty="0">
                <a:latin typeface="Helvetica" pitchFamily="2" charset="0"/>
              </a:rPr>
            </a:br>
            <a:endParaRPr lang="de-DE" sz="1100" dirty="0">
              <a:latin typeface="Helvetica" pitchFamily="2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D956D4E-51F2-FEC7-55AA-E7D07C975BD8}"/>
              </a:ext>
            </a:extLst>
          </p:cNvPr>
          <p:cNvSpPr txBox="1"/>
          <p:nvPr/>
        </p:nvSpPr>
        <p:spPr>
          <a:xfrm>
            <a:off x="4134098" y="1967707"/>
            <a:ext cx="2837436" cy="477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200" b="1" dirty="0">
                <a:latin typeface="Helvetica" pitchFamily="2" charset="0"/>
              </a:rPr>
              <a:t>Ab 16:30 Uhr</a:t>
            </a:r>
          </a:p>
          <a:p>
            <a:pPr>
              <a:spcAft>
                <a:spcPts val="600"/>
              </a:spcAft>
            </a:pPr>
            <a:r>
              <a:rPr lang="de-DE" sz="1400" b="1" dirty="0">
                <a:latin typeface="Helvetica" pitchFamily="2" charset="0"/>
              </a:rPr>
              <a:t>Begrüßungskaffee</a:t>
            </a:r>
          </a:p>
        </p:txBody>
      </p:sp>
    </p:spTree>
    <p:extLst>
      <p:ext uri="{BB962C8B-B14F-4D97-AF65-F5344CB8AC3E}">
        <p14:creationId xmlns:p14="http://schemas.microsoft.com/office/powerpoint/2010/main" val="362385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27">
      <a:dk1>
        <a:srgbClr val="000000"/>
      </a:dk1>
      <a:lt1>
        <a:srgbClr val="FFFFFF"/>
      </a:lt1>
      <a:dk2>
        <a:srgbClr val="F8AB10"/>
      </a:dk2>
      <a:lt2>
        <a:srgbClr val="FFFFFF"/>
      </a:lt2>
      <a:accent1>
        <a:srgbClr val="E94E1B"/>
      </a:accent1>
      <a:accent2>
        <a:srgbClr val="F8AB10"/>
      </a:accent2>
      <a:accent3>
        <a:srgbClr val="FFFFFF"/>
      </a:accent3>
      <a:accent4>
        <a:srgbClr val="E94E1B"/>
      </a:accent4>
      <a:accent5>
        <a:srgbClr val="F8AB10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f11102-4c96-4b62-990b-c5f144f6dacf">
      <Terms xmlns="http://schemas.microsoft.com/office/infopath/2007/PartnerControls"/>
    </lcf76f155ced4ddcb4097134ff3c332f>
    <TaxCatchAll xmlns="c781216e-b0f0-41a5-82c2-1ffd4307c71f" xsi:nil="true"/>
    <MediaLengthInSeconds xmlns="81f11102-4c96-4b62-990b-c5f144f6da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A5D6226C79E046BC9C76F179B20D13" ma:contentTypeVersion="13" ma:contentTypeDescription="Ein neues Dokument erstellen." ma:contentTypeScope="" ma:versionID="fce281aec224cd400836bb5bf2cfcff7">
  <xsd:schema xmlns:xsd="http://www.w3.org/2001/XMLSchema" xmlns:xs="http://www.w3.org/2001/XMLSchema" xmlns:p="http://schemas.microsoft.com/office/2006/metadata/properties" xmlns:ns2="81f11102-4c96-4b62-990b-c5f144f6dacf" xmlns:ns3="c781216e-b0f0-41a5-82c2-1ffd4307c71f" targetNamespace="http://schemas.microsoft.com/office/2006/metadata/properties" ma:root="true" ma:fieldsID="4b9b34979e95b89b1e4087fde48c2da3" ns2:_="" ns3:_="">
    <xsd:import namespace="81f11102-4c96-4b62-990b-c5f144f6dacf"/>
    <xsd:import namespace="c781216e-b0f0-41a5-82c2-1ffd4307c7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f11102-4c96-4b62-990b-c5f144f6d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d3fc7dbc-12dd-4f13-bb61-ab7e5a37ba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1216e-b0f0-41a5-82c2-1ffd4307c7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327dc54-9475-4a3b-9f87-fb356496e62b}" ma:internalName="TaxCatchAll" ma:showField="CatchAllData" ma:web="c781216e-b0f0-41a5-82c2-1ffd4307c7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6DE384-A7B6-485F-9EB7-1144619D6F1A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81f11102-4c96-4b62-990b-c5f144f6dacf"/>
    <ds:schemaRef ds:uri="http://purl.org/dc/terms/"/>
    <ds:schemaRef ds:uri="http://purl.org/dc/dcmitype/"/>
    <ds:schemaRef ds:uri="http://schemas.openxmlformats.org/package/2006/metadata/core-properties"/>
    <ds:schemaRef ds:uri="c781216e-b0f0-41a5-82c2-1ffd4307c71f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CACE525-848B-45E4-9D16-8CDCE2FCAB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DD6165-6D8A-4A75-9D9A-FC147A735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f11102-4c96-4b62-990b-c5f144f6dacf"/>
    <ds:schemaRef ds:uri="c781216e-b0f0-41a5-82c2-1ffd4307c7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300</Words>
  <Application>Microsoft Office PowerPoint</Application>
  <PresentationFormat>Benutzerdefiniert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Helvetica</vt:lpstr>
      <vt:lpstr>Myriad Pro Cond</vt:lpstr>
      <vt:lpstr>Wingdings</vt:lpstr>
      <vt:lpstr>Office</vt:lpstr>
      <vt:lpstr>EINLADUNG zur Frühjahrs-Tagung-Mitgliederversammlung am 25./26. März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FACHTAG ZUM THEMA  INKLUSION IN BAYERN  AM 02.05.2023</dc:title>
  <dc:creator>Iva Posur</dc:creator>
  <cp:lastModifiedBy>Gitta Braun</cp:lastModifiedBy>
  <cp:revision>3</cp:revision>
  <cp:lastPrinted>2025-08-07T09:15:43Z</cp:lastPrinted>
  <dcterms:created xsi:type="dcterms:W3CDTF">2023-07-31T07:00:20Z</dcterms:created>
  <dcterms:modified xsi:type="dcterms:W3CDTF">2026-02-05T12:18:29Z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0x010100C6A5D6226C79E046BC9C76F179B20D13</vt:lpwstr>
  </property>
  <property fmtid="{D5CDD505-2E9C-101B-9397-08002B2CF9AE}" pid="3" name="Order">
    <vt:r8>1072900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